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</p:sldIdLst>
  <p:sldSz cy="5143500" cx="9144000"/>
  <p:notesSz cx="6858000" cy="9144000"/>
  <p:embeddedFontLst>
    <p:embeddedFont>
      <p:font typeface="Playfair Display"/>
      <p:regular r:id="rId137"/>
      <p:bold r:id="rId138"/>
      <p:italic r:id="rId139"/>
      <p:boldItalic r:id="rId140"/>
    </p:embeddedFont>
    <p:embeddedFont>
      <p:font typeface="Lato"/>
      <p:regular r:id="rId141"/>
      <p:bold r:id="rId142"/>
      <p:italic r:id="rId143"/>
      <p:boldItalic r:id="rId1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FC8E2C-AB18-40D5-91C4-5DF1736EDDA3}">
  <a:tblStyle styleId="{E8FC8E2C-AB18-40D5-91C4-5DF1736EDDA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3" Type="http://schemas.openxmlformats.org/officeDocument/2006/relationships/font" Target="fonts/Lato-italic.fntdata"/><Relationship Id="rId142" Type="http://schemas.openxmlformats.org/officeDocument/2006/relationships/font" Target="fonts/Lato-bold.fntdata"/><Relationship Id="rId141" Type="http://schemas.openxmlformats.org/officeDocument/2006/relationships/font" Target="fonts/Lato-regular.fntdata"/><Relationship Id="rId140" Type="http://schemas.openxmlformats.org/officeDocument/2006/relationships/font" Target="fonts/PlayfairDispl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44" Type="http://schemas.openxmlformats.org/officeDocument/2006/relationships/font" Target="fonts/Lato-bold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PlayfairDisplay-italic.fntdata"/><Relationship Id="rId138" Type="http://schemas.openxmlformats.org/officeDocument/2006/relationships/font" Target="fonts/PlayfairDisplay-bold.fntdata"/><Relationship Id="rId137" Type="http://schemas.openxmlformats.org/officeDocument/2006/relationships/font" Target="fonts/PlayfairDisplay-regular.fntdata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26d08e99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26d08e99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26d08e99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126d08e99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126d08e99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126d08e99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26d08e99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126d08e99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20198c3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20198c3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120198c3c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120198c3c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20198c3c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20198c3c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20198c3c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20198c3c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120198c3c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120198c3c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2ccf1c8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12ccf1c8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20198c3c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20198c3c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26d08e99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26d08e99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120198c3c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120198c3c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120198c3c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120198c3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120198c3c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120198c3c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120198c3c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120198c3c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20198c3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120198c3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120198c3c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120198c3c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12ccf1c8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12ccf1c8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2ccf1c8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2ccf1c8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12ccf1c8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12ccf1c8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120198c3c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120198c3c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26d08e99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26d08e99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20198c3c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20198c3c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120198c3c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120198c3c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120198c3c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120198c3c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20198c3c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20198c3c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120198c3c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120198c3c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120198c3c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120198c3c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120198c3c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120198c3c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1674b1be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1674b1be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1674b1be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1674b1be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1674b1bec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1674b1bec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26d08e99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26d08e99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120198c3c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120198c3c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26d08e99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26d08e9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26d08e99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26d08e99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26d08e99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26d08e99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26d08e99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26d08e99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26d08e99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26d08e99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26d08e99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26d08e99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20198c3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20198c3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26d08e99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26d08e99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26d08e99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26d08e99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26d08e99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26d08e99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26d08e99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26d08e99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26d08e99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26d08e99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50dd9e9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50dd9e9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50dd9e9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50dd9e9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50dd9e9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50dd9e9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50dd9e9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50dd9e9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50dd9e9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50dd9e9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20198c3c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20198c3c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50dd9e94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50dd9e9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50dd9e9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50dd9e9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50dd9e9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50dd9e9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50dd9e94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50dd9e94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50dd9e94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50dd9e9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50dd9e94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50dd9e94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50dd9e94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50dd9e94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50dd9e94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50dd9e94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26d08e99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26d08e99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50dd9e94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50dd9e94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20198c3ce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20198c3c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50dd9e94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50dd9e94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50dd9e94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50dd9e94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50dd9e9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50dd9e9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26d08e99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26d08e99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26d08e99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26d08e99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5189453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5189453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5189453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5189453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5189453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d5189453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5189453d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5189453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5189453d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5189453d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20198c3ce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20198c3c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5189453d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5189453d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5189453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5189453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5189453d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5189453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5189453d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5189453d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5189453d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d5189453d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5189453d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5189453d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5189453d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5189453d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5189453d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d5189453d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5189453d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5189453d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5189453d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5189453d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20198c3c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20198c3c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5189453d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5189453d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d5189453d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d5189453d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5189453d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5189453d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5189453d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d5189453d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5189453d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d5189453d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5189453d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5189453d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5189453d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5189453d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1a62974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1a62974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1a62974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1a62974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1a62974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1a62974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20198c3c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20198c3c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1a62974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1a62974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1a629749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1a62974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1a62974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1a62974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1a62974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1a62974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1a629749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11a629749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1a629749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1a629749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1a62974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11a62974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1a629749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11a629749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1a629749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11a629749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1a629749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1a629749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26d08e9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26d08e9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1a629749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1a629749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1a62974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11a62974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1a629749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1a629749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1a629749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11a629749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1a629749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1a629749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11a629749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11a629749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1a629749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1a629749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1a629749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1a629749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1a629749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1a629749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1a629749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11a629749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58f6b89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58f6b89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1a629749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1a629749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1a629749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11a629749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11a629749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11a629749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1a629749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11a629749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11a629749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11a629749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11a629749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11a629749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1a629749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1a629749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26d08e99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26d08e99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26d08e99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126d08e99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1a629749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1a629749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9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s://drive.google.com/drive/folders/1zNlIZOprHWvgsPi8x_2Z4KvUTDt5-8yf?usp=drive_link" TargetMode="Externa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s://docs.google.com/spreadsheets/d/1qN7-IvO6G4LvZpneJl_6e1su4rRFz_C_lUe5_5jWf2M/edit?usp=sharing" TargetMode="Externa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080"/>
              <a:t>Diagnóstico Estratégico</a:t>
            </a:r>
            <a:endParaRPr sz="408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Corpo de Bombeiros Militar de Alagoas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Oficina</a:t>
            </a:r>
            <a:endParaRPr/>
          </a:p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da Gestão Estratégica 2020-2024</a:t>
            </a:r>
            <a:endParaRPr/>
          </a:p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4939500" y="2876400"/>
            <a:ext cx="3837000" cy="18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da avaliação na íntegra.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(BGO 160 de 23 de agosto de 2024)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700" y="1108875"/>
            <a:ext cx="2190600" cy="21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Fraquezas do CBMAL, na visão do efetivo </a:t>
            </a:r>
            <a:endParaRPr/>
          </a:p>
        </p:txBody>
      </p:sp>
      <p:pic>
        <p:nvPicPr>
          <p:cNvPr id="668" name="Google Shape;66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012" y="1017450"/>
            <a:ext cx="6233975" cy="38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Sugestões de melhoria, na visão do efetivo</a:t>
            </a:r>
            <a:endParaRPr/>
          </a:p>
        </p:txBody>
      </p:sp>
      <p:pic>
        <p:nvPicPr>
          <p:cNvPr id="674" name="Google Shape;674;p113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25" y="977975"/>
            <a:ext cx="6520851" cy="403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4"/>
          <p:cNvSpPr txBox="1"/>
          <p:nvPr>
            <p:ph type="title"/>
          </p:nvPr>
        </p:nvSpPr>
        <p:spPr>
          <a:xfrm>
            <a:off x="265500" y="1629575"/>
            <a:ext cx="37317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Cmts de OBMs</a:t>
            </a:r>
            <a:endParaRPr/>
          </a:p>
        </p:txBody>
      </p:sp>
      <p:sp>
        <p:nvSpPr>
          <p:cNvPr id="680" name="Google Shape;680;p114"/>
          <p:cNvSpPr txBox="1"/>
          <p:nvPr>
            <p:ph idx="2" type="body"/>
          </p:nvPr>
        </p:nvSpPr>
        <p:spPr>
          <a:xfrm>
            <a:off x="4939500" y="2876400"/>
            <a:ext cx="3837000" cy="18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Resultados da consulta aos Cmts de OBM na íntegra.</a:t>
            </a:r>
            <a:endParaRPr/>
          </a:p>
        </p:txBody>
      </p:sp>
      <p:pic>
        <p:nvPicPr>
          <p:cNvPr id="681" name="Google Shape;68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200" y="685800"/>
            <a:ext cx="2571599" cy="25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</p:txBody>
      </p:sp>
      <p:pic>
        <p:nvPicPr>
          <p:cNvPr descr="Gráfico de respostas do Formulários Google. Título da pergunta: Qual seu posto?. Número de respostas: 11 respostas." id="687" name="Google Shape;687;p115" title="Qual seu posto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185000"/>
            <a:ext cx="9031823" cy="38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</p:txBody>
      </p:sp>
      <p:pic>
        <p:nvPicPr>
          <p:cNvPr descr="Gráfico de respostas do Formulários Google. Título da pergunta: Qual sua OBM?. Número de respostas: 11 respostas." id="693" name="Google Shape;693;p116" title="Qual sua OBM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204250"/>
            <a:ext cx="9031823" cy="38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Relacionamento Comando-Tropa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O relacionamento entre o Comando da OBM e a tropa é satisfatório?&#10;. Número de respostas: 11 respostas." id="699" name="Google Shape;699;p117" title="O relacionamento entre o Comando da OBM e a tropa é satisfatório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25" y="1220400"/>
            <a:ext cx="8993377" cy="378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Relacionamento com órgãos federais</a:t>
            </a:r>
            <a:endParaRPr/>
          </a:p>
        </p:txBody>
      </p:sp>
      <p:pic>
        <p:nvPicPr>
          <p:cNvPr descr="Gráfico de respostas do Formulários Google. Título da pergunta: Qual o tipo de relacionamento com os órgãos federais em seu município?&#10;. Número de respostas: 11 respostas." id="705" name="Google Shape;705;p118" title="Qual o tipo de relacionamento com os órgãos federais em seu município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" y="1156850"/>
            <a:ext cx="9031823" cy="38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Relacionamento com órgãos estaduais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Qual o tipo de relacionamento com os órgãos estaduais em seu município?&#10;. Número de respostas: 11 respostas." id="711" name="Google Shape;711;p119" title="Qual o tipo de relacionamento com os órgãos estaduais em seu município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" y="1153625"/>
            <a:ext cx="9060675" cy="381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Relacionamento com órgãos municipais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Qual o tipo de relacionamento com os órgãos municipais em seu município?&#10;. Número de respostas: 11 respostas." id="717" name="Google Shape;717;p120" title="Qual o tipo de relacionamento com os órgãos municipais em seu município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204" cy="372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880"/>
              <a:t>Pontos fortes das OBMs</a:t>
            </a:r>
            <a:endParaRPr sz="2880"/>
          </a:p>
        </p:txBody>
      </p:sp>
      <p:pic>
        <p:nvPicPr>
          <p:cNvPr descr="Gráfico de respostas do Formulários Google. Título da pergunta: Cite pontos FORTES de sua OBM, considerando pontos fortes como fatores internos que correspondem a coisas que sua OBM já está fazendo bem:. Número de respostas: 11 respostas." id="723" name="Google Shape;723;p121" title="Cite pontos FORTES de sua OBM, considerando pontos fortes como fatores internos que correspondem a coisas que sua OBM já está fazendo bem:"/>
          <p:cNvPicPr preferRelativeResize="0"/>
          <p:nvPr/>
        </p:nvPicPr>
        <p:blipFill rotWithShape="1">
          <a:blip r:embed="rId3">
            <a:alphaModFix/>
          </a:blip>
          <a:srcRect b="10338" l="0" r="0" t="3861"/>
          <a:stretch/>
        </p:blipFill>
        <p:spPr>
          <a:xfrm>
            <a:off x="185975" y="1142300"/>
            <a:ext cx="6630973" cy="382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Adequação dos temas e objetivos estratégicos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50" y="1017450"/>
            <a:ext cx="6303972" cy="38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880"/>
              <a:t>Fraquezas</a:t>
            </a:r>
            <a:r>
              <a:rPr lang="pt-BR" sz="2880"/>
              <a:t> das OBMs</a:t>
            </a:r>
            <a:endParaRPr sz="2880"/>
          </a:p>
        </p:txBody>
      </p:sp>
      <p:pic>
        <p:nvPicPr>
          <p:cNvPr descr="Gráfico de respostas do Formulários Google. Título da pergunta: Cite FRAQUEZAS que considera relevantes para sua OBM, considerando-as como pontos que podem prejudicar e/ou interferir negativamente no andamento do trabalho da unidade:. Número de respostas: 11 respostas." id="729" name="Google Shape;729;p122" title="Cite FRAQUEZAS que considera relevantes para sua OBM, considerando-as como pontos que podem prejudicar e/ou interferir negativamente no andamento do trabalho da unidade:"/>
          <p:cNvPicPr preferRelativeResize="0"/>
          <p:nvPr/>
        </p:nvPicPr>
        <p:blipFill rotWithShape="1">
          <a:blip r:embed="rId3">
            <a:alphaModFix/>
          </a:blip>
          <a:srcRect b="10889" l="0" r="0" t="4428"/>
          <a:stretch/>
        </p:blipFill>
        <p:spPr>
          <a:xfrm>
            <a:off x="217950" y="1098750"/>
            <a:ext cx="6720998" cy="38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pt-BR" sz="2800"/>
              <a:t>Oportunidades no âmbito das OBMs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No contexto da sua OBM, quais OPORTUNIDADES podem ser identificadas na atualidade? Considere oportunidades como  forças externas que impactam positivamente a sua unidade.&#10;. Número de respostas: 11 respostas." id="735" name="Google Shape;735;p123" title="No contexto da sua OBM, quais OPORTUNIDADES podem ser identificadas na atualidade? Considere oportunidades como  forças externas que impactam positivamente a sua unidade.&#10;"/>
          <p:cNvPicPr preferRelativeResize="0"/>
          <p:nvPr/>
        </p:nvPicPr>
        <p:blipFill rotWithShape="1">
          <a:blip r:embed="rId3">
            <a:alphaModFix/>
          </a:blip>
          <a:srcRect b="10238" l="0" r="0" t="5770"/>
          <a:stretch/>
        </p:blipFill>
        <p:spPr>
          <a:xfrm>
            <a:off x="48075" y="1152475"/>
            <a:ext cx="8985364" cy="383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Ameaças no contexto das OBMs</a:t>
            </a:r>
            <a:endParaRPr/>
          </a:p>
        </p:txBody>
      </p:sp>
      <p:pic>
        <p:nvPicPr>
          <p:cNvPr descr="Gráfico de respostas do Formulários Google. Título da pergunta: No contexto da sua OBM, quais AMEAÇAS podem ser identificadas na atualidade?  Ameaças, podem ser definidas como aquelas situações, presentes ou futuras, que proporcionam condições desfavoráveis à consecução de seus objetivos.. Número de respostas: 11 respostas." id="741" name="Google Shape;741;p124" title="No contexto da sua OBM, quais AMEAÇAS podem ser identificadas na atualidade?  Ameaças, podem ser definidas como aquelas situações, presentes ou futuras, que proporcionam condições desfavoráveis à consecução de seus objetivos."/>
          <p:cNvPicPr preferRelativeResize="0"/>
          <p:nvPr/>
        </p:nvPicPr>
        <p:blipFill rotWithShape="1">
          <a:blip r:embed="rId3">
            <a:alphaModFix/>
          </a:blip>
          <a:srcRect b="9208" l="0" r="0" t="6389"/>
          <a:stretch/>
        </p:blipFill>
        <p:spPr>
          <a:xfrm>
            <a:off x="89725" y="1092975"/>
            <a:ext cx="8964526" cy="38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Locais de risco no âmbito das OBMs</a:t>
            </a:r>
            <a:endParaRPr/>
          </a:p>
        </p:txBody>
      </p:sp>
      <p:pic>
        <p:nvPicPr>
          <p:cNvPr descr="Gráfico de respostas do Formulários Google. Título da pergunta: Em relação a locais de risco, mencione quais podem ser considerados AMEAÇAS que geram desastres de grande vulto e/ou porte no âmbito de sua OBM.. Número de respostas: 11 respostas." id="747" name="Google Shape;747;p125" title="Em relação a locais de risco, mencione quais podem ser considerados AMEAÇAS que geram desastres de grande vulto e/ou porte no âmbito de sua OBM."/>
          <p:cNvPicPr preferRelativeResize="0"/>
          <p:nvPr/>
        </p:nvPicPr>
        <p:blipFill rotWithShape="1">
          <a:blip r:embed="rId3">
            <a:alphaModFix/>
          </a:blip>
          <a:srcRect b="9825" l="0" r="0" t="5765"/>
          <a:stretch/>
        </p:blipFill>
        <p:spPr>
          <a:xfrm>
            <a:off x="150625" y="1099875"/>
            <a:ext cx="8993377" cy="385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Ameaças relacionadas às questões ambientais</a:t>
            </a:r>
            <a:endParaRPr/>
          </a:p>
        </p:txBody>
      </p:sp>
      <p:pic>
        <p:nvPicPr>
          <p:cNvPr descr="Gráfico de respostas do Formulários Google. Título da pergunta: Em relação às questões ambientais, cite aquelas que podem ser consideradas AMEAÇAS para sua OBM que geram desastres de grande vulto e/ou porte:. Número de respostas: 11 respostas." id="753" name="Google Shape;753;p126" title="Em relação às questões ambientais, cite aquelas que podem ser consideradas AMEAÇAS para sua OBM que geram desastres de grande vulto e/ou porte:"/>
          <p:cNvPicPr preferRelativeResize="0"/>
          <p:nvPr/>
        </p:nvPicPr>
        <p:blipFill rotWithShape="1">
          <a:blip r:embed="rId3">
            <a:alphaModFix/>
          </a:blip>
          <a:srcRect b="9828" l="0" r="0" t="6594"/>
          <a:stretch/>
        </p:blipFill>
        <p:spPr>
          <a:xfrm>
            <a:off x="0" y="1092925"/>
            <a:ext cx="9144003" cy="38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Sugestões de medidas de sustentabilidade</a:t>
            </a:r>
            <a:endParaRPr/>
          </a:p>
        </p:txBody>
      </p:sp>
      <p:pic>
        <p:nvPicPr>
          <p:cNvPr descr="Gráfico de respostas do Formulários Google. Título da pergunta: Quais medidas de sustentabilidade podem ser adotadas para tornar sua OBM ambientalmente correta?. Número de respostas: 11 respostas." id="759" name="Google Shape;759;p127" title="Quais medidas de sustentabilidade podem ser adotadas para tornar sua OBM ambientalmente correta?"/>
          <p:cNvPicPr preferRelativeResize="0"/>
          <p:nvPr/>
        </p:nvPicPr>
        <p:blipFill rotWithShape="1">
          <a:blip r:embed="rId3">
            <a:alphaModFix/>
          </a:blip>
          <a:srcRect b="10237" l="0" r="0" t="6394"/>
          <a:stretch/>
        </p:blipFill>
        <p:spPr>
          <a:xfrm>
            <a:off x="0" y="1131375"/>
            <a:ext cx="9144003" cy="387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Sugestões para captação de recursos pelas OBMs</a:t>
            </a:r>
            <a:endParaRPr/>
          </a:p>
        </p:txBody>
      </p:sp>
      <p:sp>
        <p:nvSpPr>
          <p:cNvPr id="765" name="Google Shape;765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Sobre os serviços técnicos: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	Apoio da Dat de Maceió com efetivo para melhorar arrecadação;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	Inserção de fiscalizações nos locais como: clubes, balneários e outros que utilizam o meio aquoso para prática de esportes radicais, os quais proporcionam diversão e lazer;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	Mais ações de fiscalização dos serviços técnicos;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	Melhoras nas atividades técnicas de fiscalização e vistoria e </a:t>
            </a:r>
            <a:r>
              <a:rPr lang="pt-BR"/>
              <a:t>incremento</a:t>
            </a:r>
            <a:r>
              <a:rPr lang="pt-BR"/>
              <a:t> da taxa de bombeiros.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No âmbito de projetos sociais: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	Demonstração de materiais e viaturas em eventos no município (divulgando a taxa de bombeiros);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	Curso de capacitação de guarda-vidas de piscina para civis;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	Investimento em programas sociais.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Sugestões para captação de recursos pelas OBMs</a:t>
            </a:r>
            <a:endParaRPr/>
          </a:p>
        </p:txBody>
      </p:sp>
      <p:sp>
        <p:nvSpPr>
          <p:cNvPr id="771" name="Google Shape;771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Projetos e parcerias: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	Cadastro de aeronaves e base aérea junto ao Ministério da Saúde, visando a captação mensal de recursos;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	Parcerias e Convênios com outros órgãos e Instituições, por exemplo: Ministério Público do Trabalho;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	Propostas que valorizem o meio ambiente, por exemplo, a captura de abelhas ser de uma forma a soltura em outro local e não o extermínio, isso poderia oportunizar alguma parceria com orgãos privados ou até com algum órgão ambiental;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Outras sugestões: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	Proposta de Lei que obrigasse o bombeiro a credenciar escola ou atividades envolvendo altura e isso pudesse gerar mais recursos ao Estado;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	Descentralização orçamentária.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0"/>
          <p:cNvSpPr txBox="1"/>
          <p:nvPr>
            <p:ph type="title"/>
          </p:nvPr>
        </p:nvSpPr>
        <p:spPr>
          <a:xfrm>
            <a:off x="265500" y="1629575"/>
            <a:ext cx="37317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Grupos de Trabalho</a:t>
            </a:r>
            <a:endParaRPr/>
          </a:p>
        </p:txBody>
      </p:sp>
      <p:sp>
        <p:nvSpPr>
          <p:cNvPr id="777" name="Google Shape;777;p130"/>
          <p:cNvSpPr txBox="1"/>
          <p:nvPr>
            <p:ph idx="2" type="body"/>
          </p:nvPr>
        </p:nvSpPr>
        <p:spPr>
          <a:xfrm>
            <a:off x="4939500" y="2876400"/>
            <a:ext cx="3837000" cy="18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Resultados da consulta aos Cmts de OBM na íntegra.</a:t>
            </a:r>
            <a:endParaRPr/>
          </a:p>
        </p:txBody>
      </p:sp>
      <p:pic>
        <p:nvPicPr>
          <p:cNvPr id="778" name="Google Shape;77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200" y="685800"/>
            <a:ext cx="2571599" cy="25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131"/>
          <p:cNvPicPr preferRelativeResize="0"/>
          <p:nvPr/>
        </p:nvPicPr>
        <p:blipFill rotWithShape="1">
          <a:blip r:embed="rId3">
            <a:alphaModFix/>
          </a:blip>
          <a:srcRect b="15189" l="16098" r="16882" t="17809"/>
          <a:stretch/>
        </p:blipFill>
        <p:spPr>
          <a:xfrm>
            <a:off x="275625" y="156900"/>
            <a:ext cx="8615174" cy="48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r>
              <a:rPr lang="pt-BR"/>
              <a:t>valiação da quantidade de ações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50" y="1017450"/>
            <a:ext cx="6315719" cy="390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88" y="53700"/>
            <a:ext cx="7663825" cy="49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133"/>
          <p:cNvPicPr preferRelativeResize="0"/>
          <p:nvPr/>
        </p:nvPicPr>
        <p:blipFill rotWithShape="1">
          <a:blip r:embed="rId3">
            <a:alphaModFix/>
          </a:blip>
          <a:srcRect b="17461" l="16063" r="16695" t="17409"/>
          <a:stretch/>
        </p:blipFill>
        <p:spPr>
          <a:xfrm>
            <a:off x="251825" y="201588"/>
            <a:ext cx="8640350" cy="47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25" y="53700"/>
            <a:ext cx="7675949" cy="49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135"/>
          <p:cNvPicPr preferRelativeResize="0"/>
          <p:nvPr/>
        </p:nvPicPr>
        <p:blipFill rotWithShape="1">
          <a:blip r:embed="rId3">
            <a:alphaModFix/>
          </a:blip>
          <a:srcRect b="4655" l="9478" r="10597" t="18639"/>
          <a:stretch/>
        </p:blipFill>
        <p:spPr>
          <a:xfrm>
            <a:off x="173900" y="198725"/>
            <a:ext cx="8744899" cy="472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13" y="119525"/>
            <a:ext cx="7787174" cy="483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137"/>
          <p:cNvPicPr preferRelativeResize="0"/>
          <p:nvPr/>
        </p:nvPicPr>
        <p:blipFill rotWithShape="1">
          <a:blip r:embed="rId3">
            <a:alphaModFix/>
          </a:blip>
          <a:srcRect b="5251" l="9811" r="10488" t="18639"/>
          <a:stretch/>
        </p:blipFill>
        <p:spPr>
          <a:xfrm>
            <a:off x="187450" y="217950"/>
            <a:ext cx="8788776" cy="472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38" y="147988"/>
            <a:ext cx="7910525" cy="48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PLANILHAS DOS DIAGNÓSTICOS DO CBMAL</a:t>
            </a:r>
            <a:endParaRPr/>
          </a:p>
        </p:txBody>
      </p:sp>
      <p:sp>
        <p:nvSpPr>
          <p:cNvPr id="824" name="Google Shape;824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https://drive.google.com/drive/folders/1zNlIZOprHWvgsPi8x_2Z4KvUTDt5-8yf?usp=drive_link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PLANILHA DE ADESÃO AO SGE</a:t>
            </a:r>
            <a:endParaRPr/>
          </a:p>
        </p:txBody>
      </p:sp>
      <p:sp>
        <p:nvSpPr>
          <p:cNvPr id="830" name="Google Shape;830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https://docs.google.com/spreadsheets/d/1qN7-IvO6G4LvZpneJl_6e1su4rRFz_C_lUe5_5jWf2M/edit?usp=sharing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ADESÃO AO SGE</a:t>
            </a:r>
            <a:endParaRPr/>
          </a:p>
        </p:txBody>
      </p:sp>
      <p:sp>
        <p:nvSpPr>
          <p:cNvPr id="836" name="Google Shape;836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350" y="1170050"/>
            <a:ext cx="6643125" cy="338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do conhecimento por parte dos militares das metas e entregas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10468" l="6023" r="0" t="11351"/>
          <a:stretch/>
        </p:blipFill>
        <p:spPr>
          <a:xfrm>
            <a:off x="727550" y="1496750"/>
            <a:ext cx="7921499" cy="33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2"/>
          <p:cNvSpPr txBox="1"/>
          <p:nvPr>
            <p:ph type="title"/>
          </p:nvPr>
        </p:nvSpPr>
        <p:spPr>
          <a:xfrm>
            <a:off x="265500" y="2076325"/>
            <a:ext cx="85533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Frequência das atividades realizadas nos setores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20768" l="5636" r="64331" t="45032"/>
          <a:stretch/>
        </p:blipFill>
        <p:spPr>
          <a:xfrm>
            <a:off x="311701" y="1094425"/>
            <a:ext cx="5762674" cy="36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graphicFrame>
        <p:nvGraphicFramePr>
          <p:cNvPr id="145" name="Google Shape;145;p27"/>
          <p:cNvGraphicFramePr/>
          <p:nvPr/>
        </p:nvGraphicFramePr>
        <p:xfrm>
          <a:off x="1219675" y="108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1426425"/>
                <a:gridCol w="2466750"/>
                <a:gridCol w="2981550"/>
              </a:tblGrid>
              <a:tr h="423075">
                <a:tc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Temática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Lições aprendidas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Ações corretivas (o que fazer?)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50">
                <a:tc rowSpan="4"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Engajamento dos setores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Descumprimento de prazos e baixa execução das metas e entregas.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Ações educativas e reforço na comunicação; responsabilização funcional para descumprimentos não justificados.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278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Desatenção ao escopo proposto para as metas e entregas.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Instrução preliminar dos setores como preparo para execução das metas.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50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Baixa assiduidade dos gestores nos atos pertinentes à gestão estratégica.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Registro de frequência e envio à autoridade superior para providências cabíveis.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550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Alimentação inadequada, pendente ou intempestiva do SGE.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Instrução preliminar dos setores para a alimentação correta do sistema; responsabilização funcional.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graphicFrame>
        <p:nvGraphicFramePr>
          <p:cNvPr id="151" name="Google Shape;151;p28"/>
          <p:cNvGraphicFramePr/>
          <p:nvPr/>
        </p:nvGraphicFramePr>
        <p:xfrm>
          <a:off x="1216375" y="107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1392500"/>
                <a:gridCol w="2408100"/>
                <a:gridCol w="2910650"/>
              </a:tblGrid>
              <a:tr h="304800">
                <a:tc rowSpan="4"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Monitoramento e controle das metas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Deficiências na gestão e liderança das equipes setoriais.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Ações educativas; responsabilização funcional; substituição de gestores.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67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Divisão inadequada das metas e tarefas dentre os integrantes do setor.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Adoção de práticas e ferramentas de gestão de tarefas no âmbito dos setores.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4767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Baixo controle quanto às etapas e prazos intermediários das metas e entregas em andamento no setor.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4767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Baixo envolvimento das unidades subordinadas no cumprimento das metas do setor.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Emprego dos Oficiais pertencentes às OBMs subordinadas na liderança e execução das metas e entregas.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graphicFrame>
        <p:nvGraphicFramePr>
          <p:cNvPr id="157" name="Google Shape;157;p29"/>
          <p:cNvGraphicFramePr/>
          <p:nvPr/>
        </p:nvGraphicFramePr>
        <p:xfrm>
          <a:off x="668300" y="15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1619950"/>
                <a:gridCol w="2801400"/>
                <a:gridCol w="3386050"/>
              </a:tblGrid>
              <a:tr h="447675">
                <a:tc rowSpan="3"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Atribuição de metas e entregas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Quantidade de ações excessiva ou reduzida por setor.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Realinhamento e padronização da quantidade de metas e ações junto aos setores.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Dificuldade na gestão e controle sobre as comissões instituídas.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Regulamentação do trabalho das comissões no âmbito do CBMAL; adoção da gestão de projetos em substituição em parte às comissões.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Acúmulo de funções e encargos pelos BMs</a:t>
                      </a:r>
                      <a:endParaRPr sz="1200"/>
                    </a:p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encarregados da execução das metas e entregas.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Adoção de práticas e ferramentas de gestão de tarefas no âmbito dos setores; redistribuição e movimentação de pessoal.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graphicFrame>
        <p:nvGraphicFramePr>
          <p:cNvPr id="163" name="Google Shape;163;p30"/>
          <p:cNvGraphicFramePr/>
          <p:nvPr/>
        </p:nvGraphicFramePr>
        <p:xfrm>
          <a:off x="450475" y="109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1683775"/>
                <a:gridCol w="2911825"/>
                <a:gridCol w="3519475"/>
              </a:tblGrid>
              <a:tr h="581025">
                <a:tc rowSpan="3"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Oficiais de ligação</a:t>
                      </a:r>
                      <a:endParaRPr b="1"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Substituição do comandante, chefe ou diretor responsável pelo setor nas reuniões de monitoramento e atos correlatos.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Determinação da presença dos comandantes, chefes ou diretores nas RME, conforme preconiza a PGE.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Liderança e gestão das metas e entregas atribuídas ao seu setor.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Adoção de melhores práticas de gestão de tarefas no âmbito setorial.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04800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Elevada rotatividade dos Oficiais engajados na missão.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Intervenção da DP com vistas a amenizar a rotatividade de Oficiais no CBMAL.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04800">
                <a:tc rowSpan="3"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Gestão das RME</a:t>
                      </a:r>
                      <a:endParaRPr b="1"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Frequência de realização das RME.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Realização periódica das RME.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67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Baixa assiduidade dos gestores nas RME.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Determinação da presença dos comandantes, chefes ou diretores nas RME, conforme preconiza a PGE.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67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Passividade dos setores durante as RME.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Adotar práticas que permitam a participação mais ativa dos gestores setoriais no decorrer das reuniões.</a:t>
                      </a:r>
                      <a:endParaRPr sz="11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graphicFrame>
        <p:nvGraphicFramePr>
          <p:cNvPr id="169" name="Google Shape;169;p31"/>
          <p:cNvGraphicFramePr/>
          <p:nvPr/>
        </p:nvGraphicFramePr>
        <p:xfrm>
          <a:off x="421625" y="121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1721700"/>
                <a:gridCol w="2977350"/>
                <a:gridCol w="3598725"/>
              </a:tblGrid>
              <a:tr h="581025">
                <a:tc rowSpan="4"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Gestão dos indicadores institucionais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Baixa utilização dos indicadores como referência para a execução das ações propostas no Plano de Gestão.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Instrução preliminar dos setores para emprego dos indicadores; acompanhamento periódico dos indicadores institucionais.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Baixa iniciativa dos setores quanto à aferição e reporte periódico dos indicadores que lhe foram atribuídos.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Continuidade do processo de coleta dos resultados dos indicadores junto aos setores responsáveis.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900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Monitoramento e controle dos indicadores institucionais ainda incipiente.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Tratamento da base de dados dos indicadores; criação de </a:t>
                      </a:r>
                      <a:r>
                        <a:rPr i="1" lang="pt-BR" sz="1200"/>
                        <a:t>dashboards</a:t>
                      </a:r>
                      <a:r>
                        <a:rPr lang="pt-BR" sz="1200"/>
                        <a:t> para gestão dos indicadores institucionais; elaboração de relatórios semestrais dos indicadores.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04800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Quantidade excessiva de indicadores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Definir e focar nos principais indicadores para a instituição.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PRIMEIRO MOMENTO: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Apresentar o diagnóstico estratégico do CBMAL;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SEGUNDO MOMENTO: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Expor as próximas entregas dos grupos técnicos de trabalho;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Orientar: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revisão dos temas e objetivos estratégicos;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revisão/construção dos indicadores </a:t>
            </a: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institucionais</a:t>
            </a: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construção de metas para os indicadores a serem estabelecidos;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elaboração do portfólio de iniciativas: programas, projetos e ações para o alcance das metas;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identificação dos fatores críticos de sucesso.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graphicFrame>
        <p:nvGraphicFramePr>
          <p:cNvPr id="175" name="Google Shape;175;p32"/>
          <p:cNvGraphicFramePr/>
          <p:nvPr/>
        </p:nvGraphicFramePr>
        <p:xfrm>
          <a:off x="440825" y="115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1697750"/>
                <a:gridCol w="2935950"/>
                <a:gridCol w="3548675"/>
              </a:tblGrid>
              <a:tr h="447675">
                <a:tc rowSpan="3"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Gestão de projetos estratégicos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Emprego de pessoal específico para a condução da gestão de projetos na instituição.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Designação de pessoal na APO para trabalhar especificamente com as atividades do Escritório de Projetos.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Apoio institucional para execução dos projetos estratégicos seguindo a metodologia proposta.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Articulação e gestão por parte do alto-comando para potencializar o uso da metodologia definida pelo Escritório de Projetos.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Baixa maturidade institucional para a integração da gestão de projetos à gestão estratégica.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Emprego da metodologia de gestão de projetos com vistas a contribuir com a gestão estratégica e aumento da maturidade organizacional.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graphicFrame>
        <p:nvGraphicFramePr>
          <p:cNvPr id="181" name="Google Shape;181;p33"/>
          <p:cNvGraphicFramePr/>
          <p:nvPr/>
        </p:nvGraphicFramePr>
        <p:xfrm>
          <a:off x="311700" y="111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1749625"/>
                <a:gridCol w="3025675"/>
                <a:gridCol w="3657100"/>
              </a:tblGrid>
              <a:tr h="723900">
                <a:tc rowSpan="4"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Governança corporativa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Baixa conscientização das lideranças quanto ao caráter prioritário da gestão estratégica para o desenvolvimento organizacional.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Adoção de práticas de gestão, educação e comunicação para priorização dos atos e entregas da gestão estratégica.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4767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Baixa integração entre os setores no desenvolvimento dos trabalhos de interesse estratégico.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Articulação e gestão por parte do alto-comando para potencializar o trabalho integrado e intersetorial no CBMAL.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Necessidade de gestão continuada sobre os fatores críticos de sucesso que viabilizam as iniciativas estratégicas.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Intervenção do alto-comando para viabilizar as condições necessárias ao cumprimento das metas e entregas.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Necessidade de redefinição de papéis, responsabilidades, processos e outros arranjos institucionais.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Redefinição da política de governança corporativa entre todos os atores institucionais.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graphicFrame>
        <p:nvGraphicFramePr>
          <p:cNvPr id="187" name="Google Shape;187;p34"/>
          <p:cNvGraphicFramePr/>
          <p:nvPr/>
        </p:nvGraphicFramePr>
        <p:xfrm>
          <a:off x="311700" y="96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1743650"/>
                <a:gridCol w="3015325"/>
                <a:gridCol w="3644600"/>
              </a:tblGrid>
              <a:tr h="304800">
                <a:tc rowSpan="5">
                  <a:txBody>
                    <a:bodyPr/>
                    <a:lstStyle/>
                    <a:p>
                      <a:pPr indent="0" lvl="0" marL="76200" marR="76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Cultura organizacional</a:t>
                      </a:r>
                      <a:endParaRPr b="1"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Resistência às mudanças organizacionais.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Adoção de práticas e ferramentas de gestão da mudança.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4767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Priorização do trabalho ordinário em detrimento das ações estratégicas.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Ações educativas, capacitação continuada, endomarketing e comunicação corporativa.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Desconhecimento do potencial do planejamento e da gestão estratégica para o desenvolvimento organizacional.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4767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Responsabilização ineficaz dos gestores pelo não cumprimento de normas, prazos e determinações.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Implementação de práticas e medidas de responsabilização funcional.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025">
                <a:tc vMerge="1"/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Clima organizacional desfavorável.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81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Monitoramento por meio de pesquisa de clima; intervenção do alto-comando com vistas à melhoria do clima organizacional e do moral da tropa.</a:t>
                      </a:r>
                      <a:endParaRPr sz="1200"/>
                    </a:p>
                  </a:txBody>
                  <a:tcPr marT="91425" marB="91425" marR="68400" marL="684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dos questionários de pesquisa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265500" y="1869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Cidadão alagoano</a:t>
            </a:r>
            <a:endParaRPr/>
          </a:p>
        </p:txBody>
      </p:sp>
      <p:sp>
        <p:nvSpPr>
          <p:cNvPr id="198" name="Google Shape;198;p36"/>
          <p:cNvSpPr txBox="1"/>
          <p:nvPr>
            <p:ph idx="2" type="body"/>
          </p:nvPr>
        </p:nvSpPr>
        <p:spPr>
          <a:xfrm>
            <a:off x="4939500" y="2876400"/>
            <a:ext cx="3837000" cy="18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Resultados da consulta ao cidadão alagoano na íntegra.</a:t>
            </a:r>
            <a:endParaRPr/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200" y="681225"/>
            <a:ext cx="2571599" cy="25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Situação de acidente com vítimas</a:t>
            </a:r>
            <a:endParaRPr/>
          </a:p>
        </p:txBody>
      </p:sp>
      <p:pic>
        <p:nvPicPr>
          <p:cNvPr descr="Gráfico de respostas do Formulários Google. Título da pergunta: Numa situação de acidente com vítimas próximo a você, qual serviço público você acionaria primeiro para prestar socorro a essas pessoas?. Número de respostas: 209 respostas." id="205" name="Google Shape;205;p37" title="Numa situação de acidente com vítimas próximo a você, qual serviço público você acionaria primeiro para prestar socorro a essas pessoas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50" y="1017450"/>
            <a:ext cx="8463862" cy="38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Situação de alguém estar passando mal</a:t>
            </a:r>
            <a:endParaRPr/>
          </a:p>
        </p:txBody>
      </p:sp>
      <p:pic>
        <p:nvPicPr>
          <p:cNvPr descr="Gráfico de respostas do Formulários Google. Título da pergunta: Numa situação de alguém estar passando mal próximo a você, qual serviço público você acionaria primeiro para  prestar socorro a  essas pessoas?&#10;. Número de respostas: 209 respostas." id="211" name="Google Shape;211;p38" title="Numa situação de alguém estar passando mal próximo a você, qual serviço público você acionaria primeiro para  prestar socorro a  essas pessoas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5" y="1017441"/>
            <a:ext cx="8832302" cy="4006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Atribuições do CBMAL</a:t>
            </a:r>
            <a:endParaRPr/>
          </a:p>
        </p:txBody>
      </p:sp>
      <p:pic>
        <p:nvPicPr>
          <p:cNvPr descr="Gráfico de respostas do Formulários Google. Título da pergunta: Selecione a seguir as atribuições do Corpo de Bombeiros Militar que você reconhece.. Número de respostas: 209 respostas." id="217" name="Google Shape;217;p39" title="Selecione a seguir as atribuições do Corpo de Bombeiros Militar que você reconhec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0" y="1017450"/>
            <a:ext cx="8345636" cy="39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Necessidade de acionamento do CBMAL</a:t>
            </a:r>
            <a:endParaRPr/>
          </a:p>
        </p:txBody>
      </p:sp>
      <p:pic>
        <p:nvPicPr>
          <p:cNvPr descr="Gráfico de respostas do Formulários Google. Título da pergunta: Você já necessitou acionar o serviço de emergência do Corpo de Bombeiros Militar?&#10;. Número de respostas: 209 respostas." id="223" name="Google Shape;223;p40" title="Você já necessitou acionar o serviço de emergência do Corpo de Bombeiros Militar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" y="101745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Número de emergência do CBMAL</a:t>
            </a:r>
            <a:endParaRPr/>
          </a:p>
        </p:txBody>
      </p:sp>
      <p:pic>
        <p:nvPicPr>
          <p:cNvPr descr="Gráfico de respostas do Formulários Google. Título da pergunta: Qual o número de emergência para acionamento do Corpo de Bombeiros Militar? &#10;. Número de respostas: 209 respostas." id="229" name="Google Shape;229;p41" title="Qual o número de emergência para acionamento do Corpo de Bombeiros Militar? 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" y="1115925"/>
            <a:ext cx="8910024" cy="37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Cronograma de atividades</a:t>
            </a:r>
            <a:endParaRPr/>
          </a:p>
        </p:txBody>
      </p:sp>
      <p:graphicFrame>
        <p:nvGraphicFramePr>
          <p:cNvPr id="72" name="Google Shape;72;p15"/>
          <p:cNvGraphicFramePr/>
          <p:nvPr/>
        </p:nvGraphicFramePr>
        <p:xfrm>
          <a:off x="76200" y="117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2290575"/>
                <a:gridCol w="6701025"/>
              </a:tblGrid>
              <a:tr h="272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DATA/PERÍODO</a:t>
                      </a:r>
                      <a:endParaRPr b="1"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ATIVIDADE</a:t>
                      </a:r>
                      <a:endParaRPr b="1"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02 a 04/09/2024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Definição dos temas dos Grupos e Subgrupos Técnicos de Trabalho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05/09/2024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Solicitação de indicação de militares para Grupos e Subgrupos Técnicos de Trabalho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24/09/2024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Apresentação e aprovação dos questionários de consulta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26/09/2024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Publicação da Portaria instituindo os grupos de trabalho e agendamento da reunião inicial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02/10/2024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Reunião inicial de orientação e oficina de consulta aos grupos de trabalho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10/10/2024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Disponibilização dos links para preenchimento dos questionários, divulgação na intranet e redes sociais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25/10/2024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Encerramento das respostas dos questionários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28/10 a 20/11/2024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Tratamento dos dados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Necessidade de acionamento do CBMAL</a:t>
            </a:r>
            <a:endParaRPr/>
          </a:p>
        </p:txBody>
      </p:sp>
      <p:pic>
        <p:nvPicPr>
          <p:cNvPr descr="Gráfico de respostas do Formulários Google. Título da pergunta: Você já foi socorrido pelo Corpo de Bombeiros Militar?&#10;. Número de respostas: 209 respostas." id="235" name="Google Shape;235;p42" title="Você já foi socorrido pelo Corpo de Bombeiros Militar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5" y="1092925"/>
            <a:ext cx="8976451" cy="37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do atendimento do CBMAL</a:t>
            </a:r>
            <a:endParaRPr/>
          </a:p>
        </p:txBody>
      </p:sp>
      <p:pic>
        <p:nvPicPr>
          <p:cNvPr descr="Gráfico de respostas do Formulários Google. Título da pergunta: Se a resposta da questão anterior foi “Sim”, avalie o socorro prestado pelo Corpo de Bombeiros.&#10;. Número de respostas: 209 respostas." id="241" name="Google Shape;241;p43" title="Se a resposta da questão anterior foi “Sim”, avalie o socorro prestado pelo Corpo de Bombeiros.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0" y="1085175"/>
            <a:ext cx="8994857" cy="37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Necessidade de vistorias e/ou análises</a:t>
            </a:r>
            <a:endParaRPr/>
          </a:p>
        </p:txBody>
      </p:sp>
      <p:pic>
        <p:nvPicPr>
          <p:cNvPr descr="Gráfico de respostas do Formulários Google. Título da pergunta: Você já necessitou dos serviços de vistorias e/ou análise de projetos do Corpo de Bombeiros?&#10;. Número de respostas: 209 respostas." id="247" name="Google Shape;247;p44" title="Você já necessitou dos serviços de vistorias e/ou análise de projetos do Corpo de Bombeiros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00" y="1017450"/>
            <a:ext cx="8654577" cy="36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do serviço técnico do CBMAL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Se a resposta da questão anterior for “Sim”, avalie o serviço prestado pelo Corpo de Bombeiros Militar.&#10;. Número de respostas: 209 respostas." id="253" name="Google Shape;253;p45" title="Se a resposta da questão anterior for “Sim”, avalie o serviço prestado pelo Corpo de Bombeiros Militar.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0" y="1083300"/>
            <a:ext cx="8582200" cy="3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Necessidade de outros serviços</a:t>
            </a:r>
            <a:endParaRPr/>
          </a:p>
        </p:txBody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Você já necessitou/participou de outros serviços prestados pelo CBMAL (ex.: palestras, projetos sociais)?. Número de respostas: 209 respostas." id="260" name="Google Shape;260;p46" title="Você já necessitou/participou de outros serviços prestados pelo CBMAL (ex.: palestras, projetos sociais)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" y="1017450"/>
            <a:ext cx="8832302" cy="4006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de outros serviços do CBMAL</a:t>
            </a:r>
            <a:endParaRPr/>
          </a:p>
        </p:txBody>
      </p:sp>
      <p:pic>
        <p:nvPicPr>
          <p:cNvPr descr="Gráfico de respostas do Formulários Google. Título da pergunta: Se a resposta da questão anterior for “Sim”, avalie esses outrros serviços prestados pelo Corpo de Bombeiros Militar.. Número de respostas: 209 respostas." id="266" name="Google Shape;266;p47" title="Se a resposta da questão anterior for “Sim”, avalie esses outrros serviços prestados pelo Corpo de Bombeiros Militar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907716"/>
            <a:ext cx="8832302" cy="4006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Seguidores nas redes sociais</a:t>
            </a:r>
            <a:endParaRPr/>
          </a:p>
        </p:txBody>
      </p:sp>
      <p:pic>
        <p:nvPicPr>
          <p:cNvPr descr="Gráfico de respostas do Formulários Google. Título da pergunta: Segue o perfil oficial da corporação @bombeiromilitar.al no Instagram?. Número de respostas: 209 respostas." id="272" name="Google Shape;272;p48" title="Segue o perfil oficial da corporação @bombeiromilitar.al no Instagram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" y="1152475"/>
            <a:ext cx="8823199" cy="37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Conhecimento da Taxa de Bombeiros</a:t>
            </a:r>
            <a:endParaRPr/>
          </a:p>
        </p:txBody>
      </p:sp>
      <p:pic>
        <p:nvPicPr>
          <p:cNvPr descr="Gráfico de respostas do Formulários Google. Título da pergunta: Você conhece a Taxa de Bombeiros?&#10;. Número de respostas: 209 respostas." id="278" name="Google Shape;278;p49" title="Você conhece a Taxa de Bombeiros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204" cy="372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Disponibilidade para pagamento da Taxa</a:t>
            </a:r>
            <a:endParaRPr/>
          </a:p>
        </p:txBody>
      </p:sp>
      <p:pic>
        <p:nvPicPr>
          <p:cNvPr descr="Gráfico de respostas do Formulários Google. Título da pergunta: Se você conhece a Taxa de Bombeiros, você paga anualmente a taxa?&#10;. Número de respostas: 209 respostas." id="284" name="Google Shape;284;p50" title="Se você conhece a Taxa de Bombeiros, você paga anualmente a taxa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0" y="1094375"/>
            <a:ext cx="8835912" cy="371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Razão de não pagamento da Taxa de Bombeiros</a:t>
            </a:r>
            <a:endParaRPr/>
          </a:p>
        </p:txBody>
      </p:sp>
      <p:pic>
        <p:nvPicPr>
          <p:cNvPr descr="Gráfico de respostas do Formulários Google. Título da pergunta: Se a resposta da questão anterior for “Não” ou &quot;Às vezes&quot;, indique a alternativa que explica ou mais se aproxima da razão pela qual não paga a Taxa de Bombeiros.&#10;. Número de respostas: 78 respostas." id="290" name="Google Shape;290;p51" title="Se a resposta da questão anterior for “Não” ou &quot;Às vezes&quot;, indique a alternativa que explica ou mais se aproxima da razão pela qual não paga a Taxa de Bombeiros.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0" y="1006650"/>
            <a:ext cx="8765798" cy="397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6770" l="0" r="0" t="0"/>
          <a:stretch/>
        </p:blipFill>
        <p:spPr>
          <a:xfrm>
            <a:off x="1473193" y="0"/>
            <a:ext cx="76708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0" y="609600"/>
            <a:ext cx="1593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640"/>
              <a:t>O Processo de Planejamento Estratégico do CBMAL</a:t>
            </a:r>
            <a:endParaRPr b="0" sz="92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4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Finalidade da Taxa de Bombeiros</a:t>
            </a:r>
            <a:endParaRPr/>
          </a:p>
        </p:txBody>
      </p:sp>
      <p:pic>
        <p:nvPicPr>
          <p:cNvPr descr="Gráfico de respostas do Formulários Google. Título da pergunta: Sabe qual a finalidade da Taxa de Bombeiros? &#10;. Número de respostas: 209 respostas." id="296" name="Google Shape;296;p52" title="Sabe qual a finalidade da Taxa de Bombeiros? 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50" y="1179013"/>
            <a:ext cx="8520602" cy="358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Qualidade dos serviços do CBMAL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Qual sua opinião sobre a qualidade dos serviços prestados pelo Corpo de Bombeiros Militar?&#10;. Número de respostas: 209 respostas." id="302" name="Google Shape;302;p53" title="Qual sua opinião sobre a qualidade dos serviços prestados pelo Corpo de Bombeiros Militar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650"/>
            <a:ext cx="9035023" cy="38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fortes do CBMAL, na visão do cidadão</a:t>
            </a:r>
            <a:endParaRPr/>
          </a:p>
        </p:txBody>
      </p:sp>
      <p:sp>
        <p:nvSpPr>
          <p:cNvPr id="308" name="Google Shape;30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Em sua opinião, quais são os pontos fortes do Corpo de Bombeiros Militar de Alagoas?&#10;. Número de respostas: 209 respostas." id="309" name="Google Shape;309;p54" title="Em sua opinião, quais são os pontos fortes do Corpo de Bombeiros Militar de Alagoas?&#10;"/>
          <p:cNvPicPr preferRelativeResize="0"/>
          <p:nvPr/>
        </p:nvPicPr>
        <p:blipFill rotWithShape="1">
          <a:blip r:embed="rId3">
            <a:alphaModFix/>
          </a:blip>
          <a:srcRect b="10758" l="0" r="2353" t="4459"/>
          <a:stretch/>
        </p:blipFill>
        <p:spPr>
          <a:xfrm>
            <a:off x="107375" y="1074425"/>
            <a:ext cx="8929249" cy="38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Sugestões de melhoria, na visão do cidadão</a:t>
            </a:r>
            <a:endParaRPr/>
          </a:p>
        </p:txBody>
      </p:sp>
      <p:pic>
        <p:nvPicPr>
          <p:cNvPr id="315" name="Google Shape;315;p5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75" y="1017450"/>
            <a:ext cx="7771248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title"/>
          </p:nvPr>
        </p:nvSpPr>
        <p:spPr>
          <a:xfrm>
            <a:off x="265500" y="1629575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Efetivo do CBMAL</a:t>
            </a:r>
            <a:endParaRPr/>
          </a:p>
        </p:txBody>
      </p:sp>
      <p:sp>
        <p:nvSpPr>
          <p:cNvPr id="321" name="Google Shape;321;p56"/>
          <p:cNvSpPr txBox="1"/>
          <p:nvPr>
            <p:ph idx="2" type="body"/>
          </p:nvPr>
        </p:nvSpPr>
        <p:spPr>
          <a:xfrm>
            <a:off x="4939500" y="2876400"/>
            <a:ext cx="3837000" cy="18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Resultados da consulta ao efetivo do CBMAL na íntegra.</a:t>
            </a:r>
            <a:endParaRPr/>
          </a:p>
        </p:txBody>
      </p:sp>
      <p:pic>
        <p:nvPicPr>
          <p:cNvPr id="322" name="Google Shape;3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200" y="662000"/>
            <a:ext cx="2571599" cy="25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</p:txBody>
      </p:sp>
      <p:pic>
        <p:nvPicPr>
          <p:cNvPr descr="Gráfico de respostas do Formulários Google. Título da pergunta: Gênero. Número de respostas: 835 respostas." id="328" name="Google Shape;328;p57" title="Gêner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5" y="1137775"/>
            <a:ext cx="8964526" cy="37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Faixa etária. Número de respostas: 835 respostas." id="334" name="Google Shape;334;p58" title="Faixa etár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0" y="1123200"/>
            <a:ext cx="9022198" cy="37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Escolaridade. Número de respostas: 835 respostas." id="340" name="Google Shape;340;p59" title="Escolarida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25" y="1076800"/>
            <a:ext cx="9002977" cy="37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Qual seu posto/graduação?. Número de respostas: 835 respostas." id="346" name="Google Shape;346;p60" title="Qual seu posto/graduação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00" y="1017450"/>
            <a:ext cx="9002977" cy="37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Qual o seu tempo de serviço de serviço no Corpo de Bombeiros?&#10;. Número de respostas: 835 respostas." id="352" name="Google Shape;352;p61" title="Qual o seu tempo de serviço de serviço no Corpo de Bombeiros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46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Papel do diagnóstico estratégico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É o ponto de partida de qualquer processo de planejamento;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Considera as diferentes variáveis internas e externas, positivas e negativas;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Expõe a real e atual situação da corporação;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Dá subsídios para a estratégia de intervenção.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Qual sua atual unidade?. Número de respostas: 835 respostas." id="358" name="Google Shape;358;p62" title="Qual sua atual unidade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46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</p:txBody>
      </p:sp>
      <p:pic>
        <p:nvPicPr>
          <p:cNvPr descr="Gráfico de respostas do Formulários Google. Título da pergunta: Possui especializações em que áreas operacionais?. Número de respostas: 835 respostas." id="364" name="Google Shape;364;p63" title="Possui especializações em que áreas operacionais?"/>
          <p:cNvPicPr preferRelativeResize="0"/>
          <p:nvPr/>
        </p:nvPicPr>
        <p:blipFill rotWithShape="1">
          <a:blip r:embed="rId3">
            <a:alphaModFix/>
          </a:blip>
          <a:srcRect b="81742" l="0" r="-2701" t="861"/>
          <a:stretch/>
        </p:blipFill>
        <p:spPr>
          <a:xfrm>
            <a:off x="177275" y="1123200"/>
            <a:ext cx="8021224" cy="37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122075" y="1921075"/>
            <a:ext cx="55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Atendimento Pré-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hospitalar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63"/>
          <p:cNvSpPr txBox="1"/>
          <p:nvPr/>
        </p:nvSpPr>
        <p:spPr>
          <a:xfrm>
            <a:off x="561700" y="2290375"/>
            <a:ext cx="55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Salvamento aquático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63"/>
          <p:cNvSpPr txBox="1"/>
          <p:nvPr/>
        </p:nvSpPr>
        <p:spPr>
          <a:xfrm>
            <a:off x="528400" y="2659675"/>
            <a:ext cx="55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Salvamento terrestre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63"/>
          <p:cNvSpPr txBox="1"/>
          <p:nvPr/>
        </p:nvSpPr>
        <p:spPr>
          <a:xfrm>
            <a:off x="1699750" y="3028975"/>
            <a:ext cx="43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SCI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63"/>
          <p:cNvSpPr txBox="1"/>
          <p:nvPr/>
        </p:nvSpPr>
        <p:spPr>
          <a:xfrm>
            <a:off x="267100" y="3398275"/>
            <a:ext cx="55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Análise e vistorias técnicas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63"/>
          <p:cNvSpPr txBox="1"/>
          <p:nvPr/>
        </p:nvSpPr>
        <p:spPr>
          <a:xfrm>
            <a:off x="833850" y="3719475"/>
            <a:ext cx="523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Operações aéreas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Selecione as principais razões que o levaram a desempenhar atividades nesta corporação  &#10;. Número de respostas: 835 respostas." id="376" name="Google Shape;376;p64" title="Selecione as principais razões que o levaram a desempenhar atividades nesta corporação  &#10;"/>
          <p:cNvPicPr preferRelativeResize="0"/>
          <p:nvPr/>
        </p:nvPicPr>
        <p:blipFill rotWithShape="1">
          <a:blip r:embed="rId3">
            <a:alphaModFix/>
          </a:blip>
          <a:srcRect b="79281" l="0" r="0" t="1621"/>
          <a:stretch/>
        </p:blipFill>
        <p:spPr>
          <a:xfrm>
            <a:off x="84600" y="1343750"/>
            <a:ext cx="8578324" cy="256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Perfil dos respondentes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Se pudesse voltar atrás, escolheria de novo esta corporação?  &#10;. Número de respostas: 835 respostas." id="382" name="Google Shape;382;p65" title="Se pudesse voltar atrás, escolheria de novo esta corporação?  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128925"/>
            <a:ext cx="9042401" cy="38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Incentivo salarial</a:t>
            </a:r>
            <a:endParaRPr/>
          </a:p>
        </p:txBody>
      </p:sp>
      <p:pic>
        <p:nvPicPr>
          <p:cNvPr descr="Gráfico de respostas do Formulários Google. Título da pergunta: Já teve algum incentivo além do seu salário?. Número de respostas: 835 respostas." id="388" name="Google Shape;388;p66" title="Já teve algum incentivo além do seu salário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12365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Interatividade com os canais oficiais</a:t>
            </a:r>
            <a:endParaRPr/>
          </a:p>
        </p:txBody>
      </p:sp>
      <p:pic>
        <p:nvPicPr>
          <p:cNvPr descr="Gráfico de respostas do Formulários Google. Título da pergunta: Lê o Boletim Geral Ostensivo habitualmente?&#10;. Número de respostas: 835 respostas." id="394" name="Google Shape;394;p67" title="Lê o Boletim Geral Ostensivo habitualmente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0" y="1158875"/>
            <a:ext cx="9015050" cy="37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Interatividade com os canais oficiais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Tem o hábito de acessar a intranet do CBMAL?&#10;. Número de respostas: 835 respostas." id="401" name="Google Shape;401;p68" title="Tem o hábito de acessar a intranet do CBMAL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0" y="1130300"/>
            <a:ext cx="9082952" cy="38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Interatividade com os canais oficiais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Tem o hábito de acessar os sistemas do CBMAL (FÊNIX, BMRH...)?&#10;. Número de respostas: 835 respostas." id="407" name="Google Shape;407;p69" title="Tem o hábito de acessar os sistemas do CBMAL (FÊNIX, BMRH...)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5" y="1101725"/>
            <a:ext cx="9060326" cy="38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Interatividade com os canais oficiais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Acessa o e-mail corporativo (Zimbra WebMail)?&#10;. Número de respostas: 835 respostas." id="413" name="Google Shape;413;p70" title="Acessa o e-mail corporativo (Zimbra WebMail)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0" y="1130300"/>
            <a:ext cx="9082952" cy="38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Interatividade com os canais oficiais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Segue o perfil oficial da corporação @bombeiromilitar.al no Instagram?&#10;. Número de respostas: 835 respostas." id="419" name="Google Shape;419;p71" title="Segue o perfil oficial da corporação @bombeiromilitar.al no Instagram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0" y="1177925"/>
            <a:ext cx="9082952" cy="38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Trabalho</a:t>
            </a:r>
            <a:endParaRPr/>
          </a:p>
        </p:txBody>
      </p:sp>
      <p:pic>
        <p:nvPicPr>
          <p:cNvPr descr="Gráfico de respostas do Formulários Google. Título da pergunta: Satisfação pessoal com relação ao trabalho&#10;. Número de respostas: 835 respostas." id="425" name="Google Shape;425;p72" title="Satisfação pessoal com relação ao trabalh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" y="1094725"/>
            <a:ext cx="9099551" cy="38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Salário</a:t>
            </a:r>
            <a:endParaRPr/>
          </a:p>
        </p:txBody>
      </p:sp>
      <p:pic>
        <p:nvPicPr>
          <p:cNvPr descr="Gráfico de respostas do Formulários Google. Título da pergunta: Salário que recebe&#10;. Número de respostas: 835 respostas." id="431" name="Google Shape;431;p73" title="Salário que recebe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0" y="1082675"/>
            <a:ext cx="9037752" cy="38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Plano de carreira</a:t>
            </a:r>
            <a:endParaRPr/>
          </a:p>
        </p:txBody>
      </p:sp>
      <p:pic>
        <p:nvPicPr>
          <p:cNvPr descr="Gráfico de respostas do Formulários Google. Título da pergunta: Plano de carreira (oportunidades de progressão profissional, promoção)&#10;. Número de respostas: 835 respostas." id="437" name="Google Shape;437;p74" title="Plano de carreira (oportunidades de progressão profissional, promoção)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1201575"/>
            <a:ext cx="9023350" cy="37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Estabilidade </a:t>
            </a:r>
            <a:endParaRPr/>
          </a:p>
        </p:txBody>
      </p:sp>
      <p:pic>
        <p:nvPicPr>
          <p:cNvPr descr="Gráfico de respostas do Formulários Google. Título da pergunta: Estabilidade profissional&#10;. Número de respostas: 835 respostas." id="443" name="Google Shape;443;p75" title="Estabilidade profissional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120775"/>
            <a:ext cx="9042401" cy="38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Local de trabalho - espaço físico</a:t>
            </a:r>
            <a:endParaRPr/>
          </a:p>
        </p:txBody>
      </p:sp>
      <p:pic>
        <p:nvPicPr>
          <p:cNvPr descr="Gráfico de respostas do Formulários Google. Título da pergunta: Ambiente e espaço físico do local de trabalho&#10;. Número de respostas: 835 respostas." id="449" name="Google Shape;449;p76" title="Ambiente e espaço físico do local de trabalh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0" y="1091725"/>
            <a:ext cx="9061448" cy="38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Local de trabalho - climatização</a:t>
            </a:r>
            <a:endParaRPr/>
          </a:p>
        </p:txBody>
      </p:sp>
      <p:pic>
        <p:nvPicPr>
          <p:cNvPr descr="Gráfico de respostas do Formulários Google. Título da pergunta: Climatização do local de trabalho&#10;. Número de respostas: 835 respostas." id="455" name="Google Shape;455;p77" title="Climatização do local de trabalh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" y="1150800"/>
            <a:ext cx="9042401" cy="38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680"/>
              <a:t>Satisfação: Local de trabalho - higiene e salubridade</a:t>
            </a:r>
            <a:endParaRPr sz="2680"/>
          </a:p>
        </p:txBody>
      </p:sp>
      <p:pic>
        <p:nvPicPr>
          <p:cNvPr descr="Gráfico de respostas do Formulários Google. Título da pergunta: Higiene e salubridade do local de trabalho&#10;. Número de respostas: 835 respostas." id="461" name="Google Shape;461;p78" title="Higiene e salubridade do local de trabalh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5" y="1146925"/>
            <a:ext cx="8975549" cy="377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Supervisão</a:t>
            </a:r>
            <a:endParaRPr/>
          </a:p>
        </p:txBody>
      </p:sp>
      <p:pic>
        <p:nvPicPr>
          <p:cNvPr descr="Gráfico de respostas do Formulários Google. Título da pergunta: Supervisão sobre o trabalho que realiza&#10;. Número de respostas: 835 respostas." id="467" name="Google Shape;467;p79" title="Supervisão sobre o trabalho que realiza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5" y="1059150"/>
            <a:ext cx="9070976" cy="38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Avaliação do trabalho</a:t>
            </a:r>
            <a:endParaRPr/>
          </a:p>
        </p:txBody>
      </p:sp>
      <p:pic>
        <p:nvPicPr>
          <p:cNvPr descr="Gráfico de respostas do Formulários Google. Título da pergunta: Forma como avaliam e julgam seu trabalho&#10;. Número de respostas: 835 respostas." id="473" name="Google Shape;473;p80" title="Forma como avaliam e julgam seu trabalh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" y="1110775"/>
            <a:ext cx="9061448" cy="38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Apoio superior</a:t>
            </a:r>
            <a:endParaRPr/>
          </a:p>
        </p:txBody>
      </p:sp>
      <p:pic>
        <p:nvPicPr>
          <p:cNvPr descr="Gráfico de respostas do Formulários Google. Título da pergunta: Apoio recebido das instâncias superiores&#10;. Número de respostas: 835 respostas." id="479" name="Google Shape;479;p81" title="Apoio recebido das instâncias superiores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" y="1147375"/>
            <a:ext cx="9042401" cy="38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745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6" name="Google Shape;96;p19"/>
          <p:cNvGraphicFramePr/>
          <p:nvPr/>
        </p:nvGraphicFramePr>
        <p:xfrm>
          <a:off x="264350" y="75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{E8FC8E2C-AB18-40D5-91C4-5DF1736EDDA3}</a:tableStyleId>
              </a:tblPr>
              <a:tblGrid>
                <a:gridCol w="1712450"/>
                <a:gridCol w="2216875"/>
                <a:gridCol w="2216875"/>
                <a:gridCol w="2469100"/>
              </a:tblGrid>
              <a:tr h="17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TIPO DE PESQUISA</a:t>
                      </a:r>
                      <a:endParaRPr b="1"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FONTE</a:t>
                      </a:r>
                      <a:endParaRPr b="1"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MÉTODO DE ANÁLISE</a:t>
                      </a:r>
                      <a:endParaRPr b="1"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SUBPRODUTO</a:t>
                      </a:r>
                      <a:endParaRPr b="1"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5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Revisão bibliográfica e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documental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 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Literatura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especializada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Sites e documentos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oficiais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Networking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Pesquisa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bibliográfica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Pesquisa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documental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Referencial teórico e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metodológico 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Planilha de benchmarking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85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Entrevistas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Cmt-geral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Análise de conteúdo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Diagnóstico organizacional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 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Diretrizes estratégicas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36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Subcmt-geral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</a:tr>
              <a:tr h="1685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Questionários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Externo (população)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Análise quali-quantitativa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Resultados, pontos fortes e oportunidades de melhoria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Interno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(tropa)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</a:tr>
              <a:tr h="265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Interno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(Cmts de OBMs)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</a:tr>
              <a:tr h="265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Plano Estratégico 2015/2019 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Metas alcançadas e lições aprendidas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2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Avaliação da gestão estratégica 2020/2024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Plano Estratégico 2020/2024  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Relatórios de gestão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Relatório dos indicadores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Análise quali-quantitativa (oficina) 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Análise 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documental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Metas alcançadas e lições aprendidas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 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Grupos de trabalho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Especialistas nas áreas temáticas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 critério de cada grupo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Diagnóstico setorial e proposta de intervenção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80"/>
              <a:t>Satisfação: Possibilidade de participação nas decisões</a:t>
            </a:r>
            <a:endParaRPr sz="2580"/>
          </a:p>
        </p:txBody>
      </p:sp>
      <p:pic>
        <p:nvPicPr>
          <p:cNvPr descr="Gráfico de respostas do Formulários Google. Título da pergunta: Possibilidade que lhe dão em participar nas decisões da área de trabalho&#10;. Número de respostas: 835 respostas." id="485" name="Google Shape;485;p82" title="Possibilidade que lhe dão em participar nas decisões da área de trabalh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5" y="1103750"/>
            <a:ext cx="9032873" cy="380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Escalas de serviço</a:t>
            </a:r>
            <a:endParaRPr/>
          </a:p>
        </p:txBody>
      </p:sp>
      <p:pic>
        <p:nvPicPr>
          <p:cNvPr descr="Gráfico de respostas do Formulários Google. Título da pergunta: Escalas de serviço&#10;. Número de respostas: 835 respostas." id="491" name="Google Shape;491;p83" title="Escalas de serviç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5" y="1107075"/>
            <a:ext cx="9002348" cy="37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Folgas de tarefas extras</a:t>
            </a:r>
            <a:endParaRPr/>
          </a:p>
        </p:txBody>
      </p:sp>
      <p:pic>
        <p:nvPicPr>
          <p:cNvPr descr="Gráfico de respostas do Formulários Google. Título da pergunta: Negociações de folga em função de tarefas executadas fora do horário de trabalho&#10;. Número de respostas: 835 respostas." id="497" name="Google Shape;497;p84" title="Negociações de folga em função de tarefas executadas fora do horário de trabalh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" y="1017450"/>
            <a:ext cx="9080499" cy="382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Oferta de cursos e treinamentos</a:t>
            </a:r>
            <a:endParaRPr/>
          </a:p>
        </p:txBody>
      </p:sp>
      <p:pic>
        <p:nvPicPr>
          <p:cNvPr descr="Gráfico de respostas do Formulários Google. Título da pergunta: Oferta de cursos e treinamentos para suas atividades&#10;. Número de respostas: 835 respostas." id="503" name="Google Shape;503;p85" title="Oferta de cursos e treinamentos para suas atividades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0" y="1147375"/>
            <a:ext cx="9042401" cy="38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680"/>
              <a:t>Satisfação: Relacionamento com colegas de trabalho</a:t>
            </a:r>
            <a:endParaRPr sz="2680"/>
          </a:p>
        </p:txBody>
      </p:sp>
      <p:pic>
        <p:nvPicPr>
          <p:cNvPr descr="Gráfico de respostas do Formulários Google. Título da pergunta: Relacionamento com os colegas de trabalho&#10;. Número de respostas: 835 respostas." id="509" name="Google Shape;509;p86" title="Relacionamento com os colegas de trabalh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1134650"/>
            <a:ext cx="8982077" cy="37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Carga-horária</a:t>
            </a:r>
            <a:endParaRPr/>
          </a:p>
        </p:txBody>
      </p:sp>
      <p:sp>
        <p:nvSpPr>
          <p:cNvPr id="515" name="Google Shape;515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Carga-horária de trabalho diário e/ou de escala de serviço&#10;. Número de respostas: 835 respostas." id="516" name="Google Shape;516;p87" title="Carga-horária de trabalho diário e/ou de escala de serviç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5" y="1017450"/>
            <a:ext cx="9032873" cy="380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Deslocamento</a:t>
            </a:r>
            <a:endParaRPr/>
          </a:p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Deslocamento casa-corporação / corporação-casa&#10;. Número de respostas: 835 respostas." id="523" name="Google Shape;523;p88" title="Deslocamento casa-corporação / corporação-casa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5" y="1056125"/>
            <a:ext cx="9032873" cy="380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Treinamento físico</a:t>
            </a:r>
            <a:endParaRPr/>
          </a:p>
        </p:txBody>
      </p:sp>
      <p:pic>
        <p:nvPicPr>
          <p:cNvPr descr="Gráfico de respostas do Formulários Google. Título da pergunta: Treinamento físico&#10;. Número de respostas: 835 respostas." id="529" name="Google Shape;529;p89" title="Treinamento físic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9" y="1017450"/>
            <a:ext cx="9071012" cy="38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80"/>
              <a:t>Satisfação: Equipamentos e materiais operacionais</a:t>
            </a:r>
            <a:endParaRPr sz="2780"/>
          </a:p>
        </p:txBody>
      </p:sp>
      <p:pic>
        <p:nvPicPr>
          <p:cNvPr descr="Gráfico de respostas do Formulários Google. Título da pergunta: Condições dos equipamentos e materiais operacionais&#10;. Número de respostas: 835 respostas." id="535" name="Google Shape;535;p90" title="Condições dos equipamentos e materiais operacionais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5" y="1093650"/>
            <a:ext cx="9070976" cy="38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680"/>
              <a:t>Satisfação: Equipamentos e materiais de expediente</a:t>
            </a:r>
            <a:endParaRPr sz="2680"/>
          </a:p>
        </p:txBody>
      </p:sp>
      <p:pic>
        <p:nvPicPr>
          <p:cNvPr descr="Gráfico de respostas do Formulários Google. Título da pergunta: Condições dos  equipamentos e materiais de expediente&#10;. Número de respostas: 835 respostas." id="541" name="Google Shape;541;p91" title="Condições dos  equipamentos e materiais de expediente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1017450"/>
            <a:ext cx="9023350" cy="37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do Planejamento Estratégico 2020-2024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Viaturas operacionais</a:t>
            </a:r>
            <a:endParaRPr/>
          </a:p>
        </p:txBody>
      </p:sp>
      <p:pic>
        <p:nvPicPr>
          <p:cNvPr descr="Gráfico de respostas do Formulários Google. Título da pergunta: Condições das viaturas operacionais&#10;. Número de respostas: 835 respostas." id="547" name="Google Shape;547;p92" title="Condições das viaturas operacionais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017450"/>
            <a:ext cx="9042401" cy="38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Viaturas administrativas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Condições das viaturas administrativas&#10;. Número de respostas: 835 respostas." id="553" name="Google Shape;553;p93" title="Condições das viaturas administrativas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0" y="1017450"/>
            <a:ext cx="9004298" cy="378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Sistemas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Sistemas de telecomunicações e de informática&#10;. Número de respostas: 835 respostas." id="559" name="Google Shape;559;p94" title="Sistemas de telecomunicações e de informática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1117275"/>
            <a:ext cx="9023350" cy="37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Políticas internas e meio ambiente</a:t>
            </a:r>
            <a:endParaRPr/>
          </a:p>
        </p:txBody>
      </p:sp>
      <p:pic>
        <p:nvPicPr>
          <p:cNvPr descr="Gráfico de respostas do Formulários Google. Título da pergunta: Relação ente as políticas internas do CBMAL e Meio Ambiente &#10;. Número de respostas: 835 respostas." id="565" name="Google Shape;565;p95" title="Relação ente as políticas internas do CBMAL e Meio Ambiente 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" y="1099750"/>
            <a:ext cx="9042401" cy="38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Reconhecimento e valorização</a:t>
            </a:r>
            <a:endParaRPr/>
          </a:p>
        </p:txBody>
      </p:sp>
      <p:pic>
        <p:nvPicPr>
          <p:cNvPr descr="Gráfico de respostas do Formulários Google. Título da pergunta: Reconhecimento e valorização do seu trabalho&#10;. Número de respostas: 835 respostas." id="571" name="Google Shape;571;p96" title="Reconhecimento e valorização do seu trabalh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109275"/>
            <a:ext cx="9042401" cy="38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Oferta de cursos profissionais</a:t>
            </a:r>
            <a:endParaRPr/>
          </a:p>
        </p:txBody>
      </p:sp>
      <p:pic>
        <p:nvPicPr>
          <p:cNvPr descr="Gráfico de respostas do Formulários Google. Título da pergunta: Oferta de cursos profissionais pela corporação&#10;. Número de respostas: 835 respostas." id="577" name="Google Shape;577;p97" title="Oferta de cursos profissionais pela corporaçã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" y="1131750"/>
            <a:ext cx="9099551" cy="38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Geração de ideias e projetos</a:t>
            </a:r>
            <a:endParaRPr/>
          </a:p>
        </p:txBody>
      </p:sp>
      <p:pic>
        <p:nvPicPr>
          <p:cNvPr descr="Gráfico de respostas do Formulários Google. Título da pergunta: Possibilidade de geração de novas ideias e projetos corporativos&#10;. Número de respostas: 835 respostas." id="583" name="Google Shape;583;p98" title="Possibilidade de geração de novas ideias e projetos corporativos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111525"/>
            <a:ext cx="9005901" cy="37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80"/>
              <a:t>Satisfação: Concessão de elogios, medalhas e condecorações </a:t>
            </a:r>
            <a:endParaRPr sz="2280"/>
          </a:p>
        </p:txBody>
      </p:sp>
      <p:pic>
        <p:nvPicPr>
          <p:cNvPr descr="Gráfico de respostas do Formulários Google. Título da pergunta: Política de concessão de elogios, medalhas e condecorações&#10;. Número de respostas: 835 respostas." id="589" name="Google Shape;589;p99" title="Política de concessão de elogios, medalhas e condecorações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5" y="1103100"/>
            <a:ext cx="9034450" cy="38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Trâmite de documentos</a:t>
            </a:r>
            <a:endParaRPr/>
          </a:p>
        </p:txBody>
      </p:sp>
      <p:pic>
        <p:nvPicPr>
          <p:cNvPr descr="Gráfico de respostas do Formulários Google. Título da pergunta: Trâmite de documentos adotado na corporação&#10;. Número de respostas: 835 respostas." id="595" name="Google Shape;595;p100" title="Trâmite de documentos adotado na corporaçã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3" y="1170425"/>
            <a:ext cx="9032873" cy="380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Serviço médico</a:t>
            </a:r>
            <a:endParaRPr/>
          </a:p>
        </p:txBody>
      </p:sp>
      <p:pic>
        <p:nvPicPr>
          <p:cNvPr descr="Gráfico de respostas do Formulários Google. Título da pergunta: Serviço médico da corporação&#10;. Número de respostas: 835 respostas." id="601" name="Google Shape;601;p101" title="Serviço médico da corporaçã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3" y="1017450"/>
            <a:ext cx="9070976" cy="38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Metas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Serviço odontológico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Serviço de assistência odontológica da corporação&#10;. Número de respostas: 835 respostas." id="607" name="Google Shape;607;p102" title="Serviço de assistência odontológica da corporaçã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" y="1148875"/>
            <a:ext cx="9061448" cy="38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Serviço de assistência social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Serviço de assistência de assistência social da corporação&#10;. Número de respostas: 835 respostas." id="613" name="Google Shape;613;p103" title="Serviço de assistência de assistência social da corporaçã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0" y="1091725"/>
            <a:ext cx="9061448" cy="38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Remuneração - serviço voluntário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Remuneração por serviço voluntário&#10;. Número de respostas: 835 respostas." id="619" name="Google Shape;619;p104" title="Remuneração por serviço voluntári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0" y="1062875"/>
            <a:ext cx="8934451" cy="376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680"/>
              <a:t>Satisfação: Relacionamento - superior/subordinado</a:t>
            </a:r>
            <a:endParaRPr sz="2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80"/>
          </a:p>
        </p:txBody>
      </p:sp>
      <p:sp>
        <p:nvSpPr>
          <p:cNvPr id="625" name="Google Shape;625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Relacionamento entre seu comandante / chefe / diretor de seu setor / unidade com os subordinados&#10;. Número de respostas: 835 respostas." id="626" name="Google Shape;626;p105" title="Relacionamento entre seu comandante / chefe / diretor de seu setor / unidade com os subordinados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0" y="974750"/>
            <a:ext cx="8843950" cy="401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Antecedência de ordens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 de respostas do Formulários Google. Título da pergunta: Antecedência das ordens do comando&#10;. Número de respostas: 835 respostas." id="632" name="Google Shape;632;p106" title="Antecedência das ordens do comand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" y="1017450"/>
            <a:ext cx="9042401" cy="380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Satisfação: Antecedência de escalas</a:t>
            </a:r>
            <a:endParaRPr/>
          </a:p>
        </p:txBody>
      </p:sp>
      <p:pic>
        <p:nvPicPr>
          <p:cNvPr descr="Gráfico de respostas do Formulários Google. Título da pergunta: Antecedência das escalas de serviço&#10;. Número de respostas: 835 respostas." id="638" name="Google Shape;638;p107" title="Antecedência das escalas de serviço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5" y="1101725"/>
            <a:ext cx="9060326" cy="38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fortes do CBMAL, na visão do efetivo </a:t>
            </a:r>
            <a:endParaRPr/>
          </a:p>
        </p:txBody>
      </p:sp>
      <p:pic>
        <p:nvPicPr>
          <p:cNvPr descr="Gráfico de respostas do Formulários Google. Título da pergunta: Em sua opinião, quais são os pontos fortes do CBMAL?. Número de respostas: 835 respostas." id="644" name="Google Shape;644;p108" title="Em sua opinião, quais são os pontos fortes do CBMAL?"/>
          <p:cNvPicPr preferRelativeResize="0"/>
          <p:nvPr/>
        </p:nvPicPr>
        <p:blipFill rotWithShape="1">
          <a:blip r:embed="rId3">
            <a:alphaModFix/>
          </a:blip>
          <a:srcRect b="49134" l="0" r="0" t="2901"/>
          <a:stretch/>
        </p:blipFill>
        <p:spPr>
          <a:xfrm>
            <a:off x="311700" y="1123900"/>
            <a:ext cx="7009850" cy="371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fortes do CBMAL - pessoas</a:t>
            </a:r>
            <a:endParaRPr/>
          </a:p>
        </p:txBody>
      </p:sp>
      <p:pic>
        <p:nvPicPr>
          <p:cNvPr id="650" name="Google Shape;65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125" y="1095375"/>
            <a:ext cx="6155750" cy="38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fortes do CBMAL - outros</a:t>
            </a:r>
            <a:endParaRPr/>
          </a:p>
        </p:txBody>
      </p:sp>
      <p:pic>
        <p:nvPicPr>
          <p:cNvPr id="656" name="Google Shape;65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562" y="1017450"/>
            <a:ext cx="6342875" cy="39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Fraquezas</a:t>
            </a:r>
            <a:r>
              <a:rPr lang="pt-BR"/>
              <a:t> do CBMAL, na visão do efetivo </a:t>
            </a:r>
            <a:endParaRPr/>
          </a:p>
        </p:txBody>
      </p:sp>
      <p:pic>
        <p:nvPicPr>
          <p:cNvPr descr="Gráfico de respostas do Formulários Google. Título da pergunta: Em sua opinião quais são as principais fraquezas do CBMAL?&#10;. Número de respostas: 835 respostas." id="662" name="Google Shape;662;p111" title="Em sua opinião quais são as principais fraquezas do CBMAL?&#10;"/>
          <p:cNvPicPr preferRelativeResize="0"/>
          <p:nvPr/>
        </p:nvPicPr>
        <p:blipFill rotWithShape="1">
          <a:blip r:embed="rId3">
            <a:alphaModFix/>
          </a:blip>
          <a:srcRect b="63393" l="0" r="0" t="2163"/>
          <a:stretch/>
        </p:blipFill>
        <p:spPr>
          <a:xfrm>
            <a:off x="204375" y="1170200"/>
            <a:ext cx="7955377" cy="34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